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g5o/aDzI1yRoXjwK/1jrQ3bZfE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D8005A-9DCE-41E8-A6F1-14BCF175523E}">
  <a:tblStyle styleId="{58D8005A-9DCE-41E8-A6F1-14BCF175523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21" Type="http://customschemas.google.com/relationships/presentationmetadata" Target="meta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338c7dbd8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1" name="Google Shape;101;g29338c7dbd8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315b4f76b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9315b4f76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315b4f76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108" name="Google Shape;108;g29315b4f76b_1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315b4f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" name="Google Shape;162;g29315b4f76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315b4f76b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9315b4f7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315b4f76b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7" name="Google Shape;177;g29315b4f76b_2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315b4f76b_2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9315b4f76b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315b4f76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2" name="Google Shape;192;g29315b4f76b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338c7dbd8_1_8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9338c7dbd8_1_8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9338c7dbd8_1_8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29338c7dbd8_1_8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338c7dbd8_1_88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29338c7dbd8_1_88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29338c7dbd8_1_88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29338c7dbd8_1_8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9338c7dbd8_1_8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9338c7dbd8_1_8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338c7dbd8_1_95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9338c7dbd8_1_95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29338c7dbd8_1_95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29338c7dbd8_1_9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29338c7dbd8_1_9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9338c7dbd8_1_9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338c7dbd8_1_6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29338c7dbd8_1_63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29338c7dbd8_1_6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9338c7dbd8_1_6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29338c7dbd8_1_6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29338c7dbd8_1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338c7dbd8_1_70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29338c7dbd8_1_70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29338c7dbd8_1_7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9338c7dbd8_1_7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29338c7dbd8_1_7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338c7dbd8_1_76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29338c7dbd8_1_76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29338c7dbd8_1_7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9338c7dbd8_1_7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9338c7dbd8_1_7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29338c7dbd8_1_7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9338c7dbd8_1_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29338c7dbd8_1_5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29338c7dbd8_1_5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29338c7dbd8_1_5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29338c7dbd8_1_5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5.jpg"/><Relationship Id="rId9" Type="http://schemas.openxmlformats.org/officeDocument/2006/relationships/image" Target="../media/image19.png"/><Relationship Id="rId5" Type="http://schemas.openxmlformats.org/officeDocument/2006/relationships/image" Target="../media/image26.jp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338c7dbd8_1_51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36: Self-Navigating, Obstacle Avoiding Robot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714"/>
              <a:buFont typeface="Arial"/>
              <a:buNone/>
            </a:pPr>
            <a:r>
              <a:rPr lang="en-US"/>
              <a:t>Bi-Weekly Update 5</a:t>
            </a:r>
            <a:br>
              <a:rPr lang="en-US"/>
            </a:br>
            <a:r>
              <a:rPr lang="en-US" sz="2488" u="sng"/>
              <a:t>Teammates:</a:t>
            </a:r>
            <a:endParaRPr sz="2488" u="sng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Arkadi Zhanov</a:t>
            </a:r>
            <a:endParaRPr sz="24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Nathan Sommer</a:t>
            </a:r>
            <a:endParaRPr sz="24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Nikolai Paderin</a:t>
            </a:r>
            <a:br>
              <a:rPr lang="en-US" sz="2455"/>
            </a:br>
            <a:r>
              <a:rPr lang="en-US" sz="2455"/>
              <a:t>Sponsor: Stavros Kalafatis</a:t>
            </a:r>
            <a:br>
              <a:rPr lang="en-US" sz="2455"/>
            </a:br>
            <a:br>
              <a:rPr lang="en-US" sz="2455"/>
            </a:br>
            <a:endParaRPr sz="2455"/>
          </a:p>
        </p:txBody>
      </p:sp>
      <p:sp>
        <p:nvSpPr>
          <p:cNvPr id="104" name="Google Shape;104;g29338c7dbd8_1_51"/>
          <p:cNvSpPr/>
          <p:nvPr/>
        </p:nvSpPr>
        <p:spPr>
          <a:xfrm>
            <a:off x="0" y="0"/>
            <a:ext cx="5029200" cy="48168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5" name="Google Shape;105;g29338c7dbd8_1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315b4f76b_0_26"/>
          <p:cNvSpPr txBox="1"/>
          <p:nvPr/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Navigation/Movement/Control</a:t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>
                <a:solidFill>
                  <a:srgbClr val="000000"/>
                </a:solidFill>
              </a:rPr>
              <a:t>Nikolai Paderin</a:t>
            </a:r>
            <a:endParaRPr b="1" sz="2980">
              <a:solidFill>
                <a:srgbClr val="000000"/>
              </a:solidFill>
            </a:endParaRPr>
          </a:p>
        </p:txBody>
      </p:sp>
      <p:pic>
        <p:nvPicPr>
          <p:cNvPr id="201" name="Google Shape;201;g29315b4f76b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50" y="2124325"/>
            <a:ext cx="4158125" cy="19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9315b4f76b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93775"/>
            <a:ext cx="5640025" cy="15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9315b4f76b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025" y="3032724"/>
            <a:ext cx="4534502" cy="20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9315b4f76b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1050" y="2815800"/>
            <a:ext cx="1465075" cy="22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Execution Plan </a:t>
            </a:r>
            <a:br>
              <a:rPr lang="en-US"/>
            </a:br>
            <a:endParaRPr/>
          </a:p>
        </p:txBody>
      </p:sp>
      <p:graphicFrame>
        <p:nvGraphicFramePr>
          <p:cNvPr id="210" name="Google Shape;210;p9"/>
          <p:cNvGraphicFramePr/>
          <p:nvPr/>
        </p:nvGraphicFramePr>
        <p:xfrm>
          <a:off x="0" y="136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{58D8005A-9DCE-41E8-A6F1-14BCF175523E}</a:tableStyleId>
              </a:tblPr>
              <a:tblGrid>
                <a:gridCol w="1819275"/>
                <a:gridCol w="485775"/>
                <a:gridCol w="504825"/>
                <a:gridCol w="533400"/>
                <a:gridCol w="600075"/>
                <a:gridCol w="523875"/>
                <a:gridCol w="466725"/>
                <a:gridCol w="428625"/>
                <a:gridCol w="457200"/>
                <a:gridCol w="447675"/>
                <a:gridCol w="523875"/>
                <a:gridCol w="476250"/>
                <a:gridCol w="600075"/>
                <a:gridCol w="600075"/>
                <a:gridCol w="676275"/>
              </a:tblGrid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Miletone/Timeline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Aug 31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September 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September 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September 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September 28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October 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October 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October 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October 26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November 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November 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November 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November 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November 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not started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Finish 403 Objectives + cleanup Nikolai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Behind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Finish 403 Objectives Nathan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 Progress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Finish 403 Objectives 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Work finished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Order any additional parts necessary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Integrate pathfinding code + Rover movement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Install 4G hat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Enable Connectivity between App + Raspberry pi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Full Integration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Test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Validation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and final checks + troubleshooting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SYSTEM Validation Plan </a:t>
            </a:r>
            <a:br>
              <a:rPr lang="en-US"/>
            </a:br>
            <a:endParaRPr/>
          </a:p>
        </p:txBody>
      </p:sp>
      <p:graphicFrame>
        <p:nvGraphicFramePr>
          <p:cNvPr id="216" name="Google Shape;216;p10"/>
          <p:cNvGraphicFramePr/>
          <p:nvPr/>
        </p:nvGraphicFramePr>
        <p:xfrm>
          <a:off x="0" y="139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{58D8005A-9DCE-41E8-A6F1-14BCF175523E}</a:tableStyleId>
              </a:tblPr>
              <a:tblGrid>
                <a:gridCol w="1019175"/>
                <a:gridCol w="3295650"/>
                <a:gridCol w="3143250"/>
                <a:gridCol w="619125"/>
                <a:gridCol w="10668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REQUIREMENT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SUCCESS CRITERIA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METHODOLOGY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STATUS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ENGINEER RESPONSIBLE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all sensors + movement code working and precise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sensors, and rover movement by measuring and calibrating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Nikolai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Add the Connection Page + Help Arkadi with navigation subsystem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to see if subsystem is fully operational and working as intended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the navigation/pathfinder code working as intended.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Using two points create a series of nodes that connect them using the code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the Raspberry pi communicate with pathfinding code and integrated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Using the Pi, send info to the pathfinding subsystem to create a path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Nikolai + 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the Raspberry pi integrated with a 4G hat such that it has internet access wherever it is.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Using the Pi and the 4G hat, give the Pi internet access through a cellular network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Nikolai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the Raspberry pi send and receive information from the App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sending information with Raspi and App using sockets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+ Nikolai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the raspberry pi </a:t>
                      </a:r>
                      <a:r>
                        <a:rPr lang="en-US" sz="1000"/>
                        <a:t>receive</a:t>
                      </a:r>
                      <a:r>
                        <a:rPr lang="en-US" sz="1000"/>
                        <a:t> accurate GPS information from its antenna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 google maps to determine whether the GPS coordinates are accurate from its location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 Progress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Nikolai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the rover move accurately according to the instructions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Measure the distances and angles the rover travels to ensure they align with instructions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 Progress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Nikolai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Able to effectively control the rover using the app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Able to send commands over 4G network to the pi, and have it follow the given instructions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 Progress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Nikolai + Nathan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Rover is successfully able to move around obstacles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Sending the rover on a give path, determining if it detects objects in path, correctly moves </a:t>
                      </a:r>
                      <a:r>
                        <a:rPr lang="en-US" sz="1000"/>
                        <a:t>around</a:t>
                      </a:r>
                      <a:r>
                        <a:rPr lang="en-US" sz="1000"/>
                        <a:t> them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 Progress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Nikolai + 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is working as intended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See if system works in actual environment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 Progress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+ Nikolai + 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Validate the whole system, and make sure it works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Stress-Check System, and see if everything works as intended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+ Nikolai + 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All subsystems are successfully talking to each other, and can operate autonomously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 app to get user destination, and see if rover goes to destination using all subsystems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+ Nikolai + 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 FOR YOUR TIME</a:t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ANY 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315b4f76b_1_4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111" name="Google Shape;111;g29315b4f76b_1_43"/>
          <p:cNvSpPr txBox="1"/>
          <p:nvPr>
            <p:ph idx="1" type="body"/>
          </p:nvPr>
        </p:nvSpPr>
        <p:spPr>
          <a:xfrm>
            <a:off x="785250" y="1852875"/>
            <a:ext cx="75735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Create a system that takes in a point on a map as the rover’s destination, creates a route for the rover, and gets the rover to its destination and back while avoiding obstacles. 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main motivation for this project is for application in military settings such as aid delivery to wounded soldiers in the battlefield or local, residential delivery of food or mail.</a:t>
            </a:r>
            <a:endParaRPr sz="1800"/>
          </a:p>
        </p:txBody>
      </p:sp>
      <p:pic>
        <p:nvPicPr>
          <p:cNvPr id="112" name="Google Shape;112;g29315b4f76b_1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322" y="3865075"/>
            <a:ext cx="4489351" cy="29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/>
        </p:nvSpPr>
        <p:spPr>
          <a:xfrm>
            <a:off x="598313" y="7302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Integrated System Diagram </a:t>
            </a:r>
            <a:endParaRPr b="1" sz="3200">
              <a:solidFill>
                <a:srgbClr val="000000"/>
              </a:solidFill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" y="2008925"/>
            <a:ext cx="777950" cy="1254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5"/>
          <p:cNvCxnSpPr/>
          <p:nvPr/>
        </p:nvCxnSpPr>
        <p:spPr>
          <a:xfrm>
            <a:off x="896100" y="3171475"/>
            <a:ext cx="1271400" cy="24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5"/>
          <p:cNvCxnSpPr/>
          <p:nvPr/>
        </p:nvCxnSpPr>
        <p:spPr>
          <a:xfrm flipH="1">
            <a:off x="891900" y="2463075"/>
            <a:ext cx="1275600" cy="102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1" name="Google Shape;12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851" y="1993375"/>
            <a:ext cx="1864279" cy="125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611650" y="2581313"/>
            <a:ext cx="1786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/>
              <a:t>e</a:t>
            </a:r>
            <a:r>
              <a:rPr lang="en-US"/>
              <a:t>nds User Destination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800375" y="2052250"/>
            <a:ext cx="1649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Receives Location</a:t>
            </a:r>
            <a:endParaRPr/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716920" y="5220432"/>
            <a:ext cx="638018" cy="67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337350" y="5220432"/>
            <a:ext cx="638018" cy="67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922113" y="5220432"/>
            <a:ext cx="638018" cy="67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502490" y="5220432"/>
            <a:ext cx="638018" cy="67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127305" y="5220432"/>
            <a:ext cx="638018" cy="6718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4778250" y="1618588"/>
            <a:ext cx="18642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Raspberry Pi</a:t>
            </a:r>
            <a:endParaRPr/>
          </a:p>
        </p:txBody>
      </p:sp>
      <p:pic>
        <p:nvPicPr>
          <p:cNvPr id="130" name="Google Shape;13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126" y="2047800"/>
            <a:ext cx="963175" cy="158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5"/>
          <p:cNvCxnSpPr/>
          <p:nvPr/>
        </p:nvCxnSpPr>
        <p:spPr>
          <a:xfrm>
            <a:off x="6876563" y="2464425"/>
            <a:ext cx="1019100" cy="75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5"/>
          <p:cNvSpPr txBox="1"/>
          <p:nvPr/>
        </p:nvSpPr>
        <p:spPr>
          <a:xfrm>
            <a:off x="6767626" y="2478450"/>
            <a:ext cx="13167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Sends Location and Destination </a:t>
            </a:r>
            <a:endParaRPr/>
          </a:p>
        </p:txBody>
      </p:sp>
      <p:sp>
        <p:nvSpPr>
          <p:cNvPr id="133" name="Google Shape;133;p5"/>
          <p:cNvSpPr txBox="1"/>
          <p:nvPr/>
        </p:nvSpPr>
        <p:spPr>
          <a:xfrm>
            <a:off x="7670863" y="1463200"/>
            <a:ext cx="1649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Creation (On Raspi)</a:t>
            </a:r>
            <a:endParaRPr/>
          </a:p>
        </p:txBody>
      </p:sp>
      <p:cxnSp>
        <p:nvCxnSpPr>
          <p:cNvPr id="134" name="Google Shape;134;p5"/>
          <p:cNvCxnSpPr/>
          <p:nvPr/>
        </p:nvCxnSpPr>
        <p:spPr>
          <a:xfrm rot="10800000">
            <a:off x="6797988" y="2290225"/>
            <a:ext cx="1049400" cy="45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5"/>
          <p:cNvSpPr txBox="1"/>
          <p:nvPr/>
        </p:nvSpPr>
        <p:spPr>
          <a:xfrm>
            <a:off x="6767625" y="1747325"/>
            <a:ext cx="13167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Receives Route</a:t>
            </a:r>
            <a:endParaRPr/>
          </a:p>
        </p:txBody>
      </p:sp>
      <p:pic>
        <p:nvPicPr>
          <p:cNvPr id="136" name="Google Shape;13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3900" y="5314688"/>
            <a:ext cx="1400402" cy="110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4125" y="3667375"/>
            <a:ext cx="963175" cy="1378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5"/>
          <p:cNvCxnSpPr/>
          <p:nvPr/>
        </p:nvCxnSpPr>
        <p:spPr>
          <a:xfrm rot="10800000">
            <a:off x="5039700" y="3332400"/>
            <a:ext cx="8100" cy="2042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5"/>
          <p:cNvSpPr txBox="1"/>
          <p:nvPr/>
        </p:nvSpPr>
        <p:spPr>
          <a:xfrm>
            <a:off x="7494300" y="5666400"/>
            <a:ext cx="16497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motor movement based on current position and next node position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2416275" y="4213700"/>
            <a:ext cx="16497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Obstacle avoidance sensor array detects nearby obstacles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73475" y="1639450"/>
            <a:ext cx="726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2657475" y="1639450"/>
            <a:ext cx="8985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4G HAT</a:t>
            </a:r>
            <a:endParaRPr/>
          </a:p>
        </p:txBody>
      </p:sp>
      <p:pic>
        <p:nvPicPr>
          <p:cNvPr id="143" name="Google Shape;143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3320" y="1961548"/>
            <a:ext cx="1486800" cy="1318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5"/>
          <p:cNvCxnSpPr/>
          <p:nvPr/>
        </p:nvCxnSpPr>
        <p:spPr>
          <a:xfrm flipH="1" rot="10800000">
            <a:off x="4065988" y="2812950"/>
            <a:ext cx="612000" cy="27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5"/>
          <p:cNvCxnSpPr/>
          <p:nvPr/>
        </p:nvCxnSpPr>
        <p:spPr>
          <a:xfrm rot="10800000">
            <a:off x="4065975" y="2165050"/>
            <a:ext cx="612000" cy="27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5"/>
          <p:cNvCxnSpPr/>
          <p:nvPr/>
        </p:nvCxnSpPr>
        <p:spPr>
          <a:xfrm rot="10800000">
            <a:off x="7670863" y="5461225"/>
            <a:ext cx="1049400" cy="45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5"/>
          <p:cNvSpPr txBox="1"/>
          <p:nvPr/>
        </p:nvSpPr>
        <p:spPr>
          <a:xfrm>
            <a:off x="3803763" y="2290225"/>
            <a:ext cx="11364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Sends Data</a:t>
            </a:r>
            <a:endParaRPr/>
          </a:p>
        </p:txBody>
      </p:sp>
      <p:cxnSp>
        <p:nvCxnSpPr>
          <p:cNvPr id="148" name="Google Shape;148;p5"/>
          <p:cNvCxnSpPr/>
          <p:nvPr/>
        </p:nvCxnSpPr>
        <p:spPr>
          <a:xfrm rot="10800000">
            <a:off x="4375775" y="5374625"/>
            <a:ext cx="674700" cy="8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5"/>
          <p:cNvCxnSpPr/>
          <p:nvPr/>
        </p:nvCxnSpPr>
        <p:spPr>
          <a:xfrm>
            <a:off x="5328200" y="5884225"/>
            <a:ext cx="621600" cy="15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5"/>
          <p:cNvSpPr txBox="1"/>
          <p:nvPr/>
        </p:nvSpPr>
        <p:spPr>
          <a:xfrm>
            <a:off x="5328275" y="3792038"/>
            <a:ext cx="20151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Override navigation movement control and use obstacle avoidance movement</a:t>
            </a:r>
            <a:endParaRPr/>
          </a:p>
        </p:txBody>
      </p:sp>
      <p:cxnSp>
        <p:nvCxnSpPr>
          <p:cNvPr id="151" name="Google Shape;151;p5"/>
          <p:cNvCxnSpPr/>
          <p:nvPr/>
        </p:nvCxnSpPr>
        <p:spPr>
          <a:xfrm>
            <a:off x="8720275" y="5084675"/>
            <a:ext cx="0" cy="3810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5"/>
          <p:cNvCxnSpPr/>
          <p:nvPr/>
        </p:nvCxnSpPr>
        <p:spPr>
          <a:xfrm>
            <a:off x="5317475" y="3364350"/>
            <a:ext cx="10800" cy="25215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158" name="Google Shape;158;p6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{58D8005A-9DCE-41E8-A6F1-14BCF175523E}</a:tableStyleId>
              </a:tblPr>
              <a:tblGrid>
                <a:gridCol w="1245350"/>
                <a:gridCol w="1240575"/>
                <a:gridCol w="1242975"/>
                <a:gridCol w="1252525"/>
                <a:gridCol w="1308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Subsystem Designs and Testing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(completed 9/1</a:t>
                      </a:r>
                      <a:r>
                        <a:rPr lang="en-US" sz="1300"/>
                        <a:t>1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Integrate Pathfinder and Movement/Controls and test</a:t>
                      </a:r>
                      <a:br>
                        <a:rPr lang="en-US" sz="130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u="none" cap="none" strike="noStrike"/>
                        <a:t>(</a:t>
                      </a:r>
                      <a:r>
                        <a:rPr lang="en-US" sz="1300"/>
                        <a:t>to complete by 9/20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Integration with Android App and Raspberry Pi using cellular data</a:t>
                      </a:r>
                      <a:br>
                        <a:rPr lang="en-US" sz="130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(to complete by 10/5)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Final Integration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10/15)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Systems Test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11/2)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Validation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11/26)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12/5)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9" name="Google Shape;159;p6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{58D8005A-9DCE-41E8-A6F1-14BCF175523E}</a:tableStyleId>
              </a:tblPr>
              <a:tblGrid>
                <a:gridCol w="1245350"/>
                <a:gridCol w="1240575"/>
                <a:gridCol w="1242975"/>
                <a:gridCol w="1252525"/>
                <a:gridCol w="1308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Subsystem Designs and Testing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(completed 9/1</a:t>
                      </a:r>
                      <a:r>
                        <a:rPr lang="en-US" sz="1300"/>
                        <a:t>1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Integrate Pathfinder and Movement/Controls and test</a:t>
                      </a:r>
                      <a:br>
                        <a:rPr lang="en-US" sz="130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u="none" cap="none" strike="noStrike"/>
                        <a:t>(</a:t>
                      </a:r>
                      <a:r>
                        <a:rPr lang="en-US" sz="1300"/>
                        <a:t>to complete by 9/20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Integration with Android App and Raspberry Pi using cellular data</a:t>
                      </a:r>
                      <a:br>
                        <a:rPr lang="en-US" sz="130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(to complete by 10/5)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Final Integration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10/15)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Systems Test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11/2)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Validation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11/26)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12/5)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315b4f76b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Nathan Sommer</a:t>
            </a:r>
            <a:endParaRPr/>
          </a:p>
        </p:txBody>
      </p:sp>
      <p:graphicFrame>
        <p:nvGraphicFramePr>
          <p:cNvPr id="165" name="Google Shape;165;g29315b4f76b_0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{58D8005A-9DCE-41E8-A6F1-14BCF175523E}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16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/>
                        <a:t>Integration (App - Pi)</a:t>
                      </a:r>
                      <a:endParaRPr b="1"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Fully integrated the app with the raspberry pi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Validated that the app is getting and </a:t>
                      </a:r>
                      <a:r>
                        <a:rPr lang="en-US" sz="1800"/>
                        <a:t>receiving</a:t>
                      </a:r>
                      <a:r>
                        <a:rPr lang="en-US" sz="1800"/>
                        <a:t> the correct information, as well as updating UI properly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/>
                        <a:t>Integration (Pathfinder - Pi)</a:t>
                      </a:r>
                      <a:endParaRPr b="1"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Fixed library issue by switching from pi3 to pi4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Tested whole system to make sure it’s working as planned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Error Handling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UI Updates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315b4f76b_0_10"/>
          <p:cNvSpPr txBox="1"/>
          <p:nvPr>
            <p:ph type="title"/>
          </p:nvPr>
        </p:nvSpPr>
        <p:spPr>
          <a:xfrm>
            <a:off x="693475" y="11240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Nathan Sommer</a:t>
            </a:r>
            <a:endParaRPr/>
          </a:p>
        </p:txBody>
      </p:sp>
      <p:pic>
        <p:nvPicPr>
          <p:cNvPr id="171" name="Google Shape;171;g29315b4f76b_0_10"/>
          <p:cNvPicPr preferRelativeResize="0"/>
          <p:nvPr/>
        </p:nvPicPr>
        <p:blipFill rotWithShape="1">
          <a:blip r:embed="rId3">
            <a:alphaModFix/>
          </a:blip>
          <a:srcRect b="0" l="67699" r="0" t="0"/>
          <a:stretch/>
        </p:blipFill>
        <p:spPr>
          <a:xfrm>
            <a:off x="5015150" y="2053550"/>
            <a:ext cx="3907924" cy="19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9315b4f76b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775" y="2053550"/>
            <a:ext cx="2494350" cy="44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9315b4f76b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2053550"/>
            <a:ext cx="2442770" cy="44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9315b4f76b_0_10"/>
          <p:cNvPicPr preferRelativeResize="0"/>
          <p:nvPr/>
        </p:nvPicPr>
        <p:blipFill rotWithShape="1">
          <a:blip r:embed="rId6">
            <a:alphaModFix/>
          </a:blip>
          <a:srcRect b="-3" l="0" r="0" t="60959"/>
          <a:stretch/>
        </p:blipFill>
        <p:spPr>
          <a:xfrm>
            <a:off x="5090125" y="4330701"/>
            <a:ext cx="3907925" cy="10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315b4f76b_2_8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Pathfinding and Navigation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Arkadi Zhanov</a:t>
            </a:r>
            <a:endParaRPr/>
          </a:p>
        </p:txBody>
      </p:sp>
      <p:graphicFrame>
        <p:nvGraphicFramePr>
          <p:cNvPr id="180" name="Google Shape;180;g29315b4f76b_2_80"/>
          <p:cNvGraphicFramePr/>
          <p:nvPr/>
        </p:nvGraphicFramePr>
        <p:xfrm>
          <a:off x="25" y="18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{58D8005A-9DCE-41E8-A6F1-14BCF175523E}</a:tableStyleId>
              </a:tblPr>
              <a:tblGrid>
                <a:gridCol w="4572000"/>
                <a:gridCol w="4572000"/>
              </a:tblGrid>
              <a:tr h="62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16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37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Integration/Validation (Pathfinder-Pi)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Pathfinder subsystem is complete, verified, and is completely integrated with other subsystems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Integration (Obstacle Avoidance-Pi)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3D Printed stable housing for ultrasonic sensors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Integration/Validation (System Wide)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Developed main loop to combine all systems and control logic flow of rover operations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Ongoing obstacle avoidance code validation testing on system wide level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Pick the better obstacle avoidance procedure by system wide testing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Finalize testing and validation of obstacle avoidance system wide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 and validate main loop with all system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Help with other subsystems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9315b4f76b_2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5800"/>
            <a:ext cx="4463750" cy="51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9315b4f76b_2_85"/>
          <p:cNvSpPr txBox="1"/>
          <p:nvPr>
            <p:ph type="title"/>
          </p:nvPr>
        </p:nvSpPr>
        <p:spPr>
          <a:xfrm>
            <a:off x="574150" y="7446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Pathfinding and Navigation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Arkadi Zhanov</a:t>
            </a:r>
            <a:endParaRPr sz="1700"/>
          </a:p>
        </p:txBody>
      </p:sp>
      <p:sp>
        <p:nvSpPr>
          <p:cNvPr id="187" name="Google Shape;187;g29315b4f76b_2_85"/>
          <p:cNvSpPr txBox="1"/>
          <p:nvPr/>
        </p:nvSpPr>
        <p:spPr>
          <a:xfrm>
            <a:off x="0" y="6469675"/>
            <a:ext cx="45282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/>
              <a:t>Fig 1. System wide control flow and logic diagram of main code</a:t>
            </a:r>
            <a:endParaRPr sz="1100"/>
          </a:p>
        </p:txBody>
      </p:sp>
      <p:pic>
        <p:nvPicPr>
          <p:cNvPr id="188" name="Google Shape;188;g29315b4f76b_2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33077"/>
            <a:ext cx="4375451" cy="280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9315b4f76b_2_85"/>
          <p:cNvSpPr txBox="1"/>
          <p:nvPr/>
        </p:nvSpPr>
        <p:spPr>
          <a:xfrm>
            <a:off x="4572000" y="5137250"/>
            <a:ext cx="45282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/>
              <a:t>Fig 2. Integrated obstacle avoidance sensor array on rover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g29315b4f76b_0_44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{58D8005A-9DCE-41E8-A6F1-14BCF175523E}</a:tableStyleId>
              </a:tblPr>
              <a:tblGrid>
                <a:gridCol w="3886200"/>
                <a:gridCol w="38308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/>
                        <a:t>-Rover integration with pathfinding and  application complete.</a:t>
                      </a: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/>
                        <a:t>-Tested Rover movement outside</a:t>
                      </a: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/>
                        <a:t>-GPS information being pulled properly</a:t>
                      </a: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/>
                        <a:t>-Integrated pathfinder with GPS module</a:t>
                      </a: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/>
                        <a:t>-Validated APP to Pi connection + transfers</a:t>
                      </a: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/>
                        <a:t>-Validated pathfinding to instruction algorithm</a:t>
                      </a: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/>
                        <a:t>-Recalibrate movement code for ground outside lab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/>
                        <a:t>-Re-calibrate GPS(offset)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/>
                        <a:t>-Allow app full control over rover + pi actions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g29315b4f76b_0_44"/>
          <p:cNvSpPr txBox="1"/>
          <p:nvPr/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Navigation/Movement/Control</a:t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>
                <a:solidFill>
                  <a:srgbClr val="000000"/>
                </a:solidFill>
              </a:rPr>
              <a:t>Nikolai Paderin</a:t>
            </a:r>
            <a:endParaRPr b="1" sz="298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